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Montserrat SemiBold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Montserrat Medium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91" roundtripDataSignature="AMtx7mhxeEIVQpYf+p3o9ORuFUfxnDz+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42" Type="http://schemas.openxmlformats.org/officeDocument/2006/relationships/slide" Target="slides/slide37.xml"/><Relationship Id="rId86" Type="http://schemas.openxmlformats.org/officeDocument/2006/relationships/font" Target="fonts/Montserrat-boldItalic.fntdata"/><Relationship Id="rId41" Type="http://schemas.openxmlformats.org/officeDocument/2006/relationships/slide" Target="slides/slide36.xml"/><Relationship Id="rId85" Type="http://schemas.openxmlformats.org/officeDocument/2006/relationships/font" Target="fonts/Montserrat-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Medium-bold.fntdata"/><Relationship Id="rId43" Type="http://schemas.openxmlformats.org/officeDocument/2006/relationships/slide" Target="slides/slide38.xml"/><Relationship Id="rId87" Type="http://schemas.openxmlformats.org/officeDocument/2006/relationships/font" Target="fonts/MontserratMedium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Medium-italic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SemiBold-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SemiBold-bold.fntdata"/><Relationship Id="rId35" Type="http://schemas.openxmlformats.org/officeDocument/2006/relationships/slide" Target="slides/slide30.xml"/><Relationship Id="rId79" Type="http://schemas.openxmlformats.org/officeDocument/2006/relationships/font" Target="fonts/Roboto-regular.fntdata"/><Relationship Id="rId34" Type="http://schemas.openxmlformats.org/officeDocument/2006/relationships/slide" Target="slides/slide29.xml"/><Relationship Id="rId78" Type="http://schemas.openxmlformats.org/officeDocument/2006/relationships/font" Target="fonts/MontserratSemiBold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customschemas.google.com/relationships/presentationmetadata" Target="metadata"/><Relationship Id="rId90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68eef5f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568eef5f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6967bd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56967bd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68eef5fb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3568eef5fb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**USAR RECURSOS GRÁFICOS AQUI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68eef5fb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568eef5f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68eef5f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3568eef5f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68eef5fb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568eef5fb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hablar de Evolution of the attacks en sección de sca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8eef5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568eef5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1">
  <p:cSld name="TITLE_1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7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7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" name="Google Shape;1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56.png"/><Relationship Id="rId7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www.reversinglabs.com/blog/when-python-bytecode-bites-back-who-checks-the-contents-of-compiled-python-files" TargetMode="External"/><Relationship Id="rId4" Type="http://schemas.openxmlformats.org/officeDocument/2006/relationships/hyperlink" Target="https://peps.python.org/pep-0458/" TargetMode="External"/><Relationship Id="rId5" Type="http://schemas.openxmlformats.org/officeDocument/2006/relationships/hyperlink" Target="https://peps.python.org/pep-0480/" TargetMode="External"/><Relationship Id="rId6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3568eef5fb8_0_6" title="Screenshot_2025-04-23_21-50-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38" y="247650"/>
            <a:ext cx="47339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00" y="152400"/>
            <a:ext cx="76263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5375" y="1665588"/>
            <a:ext cx="5733249" cy="1459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5375" y="3326913"/>
            <a:ext cx="5733238" cy="1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5375" y="245525"/>
            <a:ext cx="5733251" cy="117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34338"/>
            <a:ext cx="8839201" cy="3674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56967bda12_0_0" title="Screenshot_2025-04-23_15-29-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75" y="895350"/>
            <a:ext cx="64198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56967bda12_0_0"/>
          <p:cNvSpPr/>
          <p:nvPr/>
        </p:nvSpPr>
        <p:spPr>
          <a:xfrm>
            <a:off x="1362075" y="4451300"/>
            <a:ext cx="19911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Pypi Malware Stats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4294967295" type="ctrTitle"/>
          </p:nvPr>
        </p:nvSpPr>
        <p:spPr>
          <a:xfrm>
            <a:off x="754950" y="2893413"/>
            <a:ext cx="7634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46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Supply Chain Attacks</a:t>
            </a:r>
            <a:endParaRPr b="0" i="0" sz="46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50" y="998625"/>
            <a:ext cx="3730175" cy="194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163" y="15001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8713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Injection of Malicious code</a:t>
            </a:r>
            <a:endParaRPr b="0" i="0" sz="33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Infect existing packages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Submit a new package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13"/>
          <p:cNvCxnSpPr>
            <a:stCxn id="161" idx="3"/>
            <a:endCxn id="162" idx="2"/>
          </p:cNvCxnSpPr>
          <p:nvPr/>
        </p:nvCxnSpPr>
        <p:spPr>
          <a:xfrm>
            <a:off x="5006350" y="163575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3"/>
          <p:cNvCxnSpPr>
            <a:stCxn id="164" idx="6"/>
            <a:endCxn id="165" idx="2"/>
          </p:cNvCxnSpPr>
          <p:nvPr/>
        </p:nvCxnSpPr>
        <p:spPr>
          <a:xfrm>
            <a:off x="2947825" y="2571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13"/>
          <p:cNvCxnSpPr>
            <a:stCxn id="164" idx="6"/>
            <a:endCxn id="167" idx="2"/>
          </p:cNvCxnSpPr>
          <p:nvPr/>
        </p:nvCxnSpPr>
        <p:spPr>
          <a:xfrm flipH="1" rot="10800000">
            <a:off x="2947825" y="1635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3"/>
          <p:cNvCxnSpPr>
            <a:stCxn id="161" idx="3"/>
            <a:endCxn id="169" idx="2"/>
          </p:cNvCxnSpPr>
          <p:nvPr/>
        </p:nvCxnSpPr>
        <p:spPr>
          <a:xfrm flipH="1" rot="10800000">
            <a:off x="5006350" y="1178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" name="Google Shape;170;p13"/>
          <p:cNvGrpSpPr/>
          <p:nvPr/>
        </p:nvGrpSpPr>
        <p:grpSpPr>
          <a:xfrm>
            <a:off x="5592550" y="1018950"/>
            <a:ext cx="1356300" cy="319200"/>
            <a:chOff x="5592550" y="1018950"/>
            <a:chExt cx="1356300" cy="319200"/>
          </a:xfrm>
        </p:grpSpPr>
        <p:sp>
          <p:nvSpPr>
            <p:cNvPr id="171" name="Google Shape;171;p13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 Into Source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3"/>
          <p:cNvGrpSpPr/>
          <p:nvPr/>
        </p:nvGrpSpPr>
        <p:grpSpPr>
          <a:xfrm>
            <a:off x="3650050" y="1476150"/>
            <a:ext cx="1356300" cy="319200"/>
            <a:chOff x="3650050" y="1476150"/>
            <a:chExt cx="1356300" cy="319200"/>
          </a:xfrm>
        </p:grpSpPr>
        <p:sp>
          <p:nvSpPr>
            <p:cNvPr id="161" name="Google Shape;161;p13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Infect Existing Package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3"/>
          <p:cNvGrpSpPr/>
          <p:nvPr/>
        </p:nvGrpSpPr>
        <p:grpSpPr>
          <a:xfrm>
            <a:off x="1585550" y="2412150"/>
            <a:ext cx="1362275" cy="319200"/>
            <a:chOff x="1596750" y="2412150"/>
            <a:chExt cx="1362275" cy="319200"/>
          </a:xfrm>
        </p:grpSpPr>
        <p:sp>
          <p:nvSpPr>
            <p:cNvPr id="174" name="Google Shape;174;p13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Injection of Malicious Code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13"/>
          <p:cNvGrpSpPr/>
          <p:nvPr/>
        </p:nvGrpSpPr>
        <p:grpSpPr>
          <a:xfrm>
            <a:off x="3650050" y="3348150"/>
            <a:ext cx="1356300" cy="319200"/>
            <a:chOff x="3650050" y="3348150"/>
            <a:chExt cx="1356300" cy="319200"/>
          </a:xfrm>
        </p:grpSpPr>
        <p:sp>
          <p:nvSpPr>
            <p:cNvPr id="176" name="Google Shape;176;p13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b="0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13"/>
          <p:cNvGrpSpPr/>
          <p:nvPr/>
        </p:nvGrpSpPr>
        <p:grpSpPr>
          <a:xfrm>
            <a:off x="5592550" y="1933350"/>
            <a:ext cx="1356300" cy="319200"/>
            <a:chOff x="5592550" y="1933350"/>
            <a:chExt cx="1356300" cy="319200"/>
          </a:xfrm>
        </p:grpSpPr>
        <p:sp>
          <p:nvSpPr>
            <p:cNvPr id="178" name="Google Shape;178;p13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 Into the Build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5592550" y="2627300"/>
            <a:ext cx="1356300" cy="319200"/>
            <a:chOff x="5592550" y="2890950"/>
            <a:chExt cx="1356300" cy="319200"/>
          </a:xfrm>
        </p:grpSpPr>
        <p:sp>
          <p:nvSpPr>
            <p:cNvPr id="180" name="Google Shape;180;p13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 Into Repository System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2" name="Google Shape;182;p13"/>
          <p:cNvCxnSpPr>
            <a:endCxn id="181" idx="2"/>
          </p:cNvCxnSpPr>
          <p:nvPr/>
        </p:nvCxnSpPr>
        <p:spPr>
          <a:xfrm flipH="1" rot="-5400000">
            <a:off x="4861150" y="2055500"/>
            <a:ext cx="1159500" cy="3033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4"/>
          <p:cNvCxnSpPr>
            <a:stCxn id="188" idx="3"/>
            <a:endCxn id="189" idx="2"/>
          </p:cNvCxnSpPr>
          <p:nvPr/>
        </p:nvCxnSpPr>
        <p:spPr>
          <a:xfrm>
            <a:off x="5006350" y="1635750"/>
            <a:ext cx="586200" cy="44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14"/>
          <p:cNvCxnSpPr>
            <a:stCxn id="191" idx="6"/>
            <a:endCxn id="192" idx="2"/>
          </p:cNvCxnSpPr>
          <p:nvPr/>
        </p:nvCxnSpPr>
        <p:spPr>
          <a:xfrm>
            <a:off x="2947825" y="2571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14"/>
          <p:cNvCxnSpPr>
            <a:stCxn id="191" idx="6"/>
            <a:endCxn id="194" idx="2"/>
          </p:cNvCxnSpPr>
          <p:nvPr/>
        </p:nvCxnSpPr>
        <p:spPr>
          <a:xfrm flipH="1" rot="10800000">
            <a:off x="2947825" y="1635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14"/>
          <p:cNvCxnSpPr>
            <a:stCxn id="188" idx="3"/>
            <a:endCxn id="196" idx="2"/>
          </p:cNvCxnSpPr>
          <p:nvPr/>
        </p:nvCxnSpPr>
        <p:spPr>
          <a:xfrm flipH="1" rot="10800000">
            <a:off x="5006350" y="1178550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7" name="Google Shape;197;p14"/>
          <p:cNvGrpSpPr/>
          <p:nvPr/>
        </p:nvGrpSpPr>
        <p:grpSpPr>
          <a:xfrm>
            <a:off x="5592550" y="1018950"/>
            <a:ext cx="1356300" cy="319200"/>
            <a:chOff x="5592550" y="1018950"/>
            <a:chExt cx="1356300" cy="319200"/>
          </a:xfrm>
        </p:grpSpPr>
        <p:sp>
          <p:nvSpPr>
            <p:cNvPr id="198" name="Google Shape;198;p14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Typosquatting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14"/>
          <p:cNvGrpSpPr/>
          <p:nvPr/>
        </p:nvGrpSpPr>
        <p:grpSpPr>
          <a:xfrm>
            <a:off x="3650050" y="1476150"/>
            <a:ext cx="1356300" cy="319200"/>
            <a:chOff x="3650050" y="1476150"/>
            <a:chExt cx="1356300" cy="319200"/>
          </a:xfrm>
        </p:grpSpPr>
        <p:sp>
          <p:nvSpPr>
            <p:cNvPr id="188" name="Google Shape;188;p14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Create a new Package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14"/>
          <p:cNvGrpSpPr/>
          <p:nvPr/>
        </p:nvGrpSpPr>
        <p:grpSpPr>
          <a:xfrm>
            <a:off x="1585550" y="2412150"/>
            <a:ext cx="1362275" cy="319200"/>
            <a:chOff x="1596750" y="2412150"/>
            <a:chExt cx="1362275" cy="319200"/>
          </a:xfrm>
        </p:grpSpPr>
        <p:sp>
          <p:nvSpPr>
            <p:cNvPr id="201" name="Google Shape;201;p14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Injection of Malicious Code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3650050" y="3348150"/>
            <a:ext cx="1356300" cy="319200"/>
            <a:chOff x="3650050" y="3348150"/>
            <a:chExt cx="1356300" cy="319200"/>
          </a:xfrm>
        </p:grpSpPr>
        <p:sp>
          <p:nvSpPr>
            <p:cNvPr id="203" name="Google Shape;203;p14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…</a:t>
              </a:r>
              <a:endParaRPr b="0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14"/>
          <p:cNvGrpSpPr/>
          <p:nvPr/>
        </p:nvGrpSpPr>
        <p:grpSpPr>
          <a:xfrm>
            <a:off x="5592550" y="1933350"/>
            <a:ext cx="1356300" cy="319200"/>
            <a:chOff x="5592550" y="1933350"/>
            <a:chExt cx="1356300" cy="319200"/>
          </a:xfrm>
        </p:grpSpPr>
        <p:sp>
          <p:nvSpPr>
            <p:cNvPr id="205" name="Google Shape;205;p14"/>
            <p:cNvSpPr/>
            <p:nvPr/>
          </p:nvSpPr>
          <p:spPr>
            <a:xfrm>
              <a:off x="5766550" y="19333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Trojan Horse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14"/>
          <p:cNvGrpSpPr/>
          <p:nvPr/>
        </p:nvGrpSpPr>
        <p:grpSpPr>
          <a:xfrm>
            <a:off x="5592550" y="2627300"/>
            <a:ext cx="1356300" cy="319200"/>
            <a:chOff x="5592550" y="2890950"/>
            <a:chExt cx="1356300" cy="319200"/>
          </a:xfrm>
        </p:grpSpPr>
        <p:sp>
          <p:nvSpPr>
            <p:cNvPr id="207" name="Google Shape;207;p1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Inject into Source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9" name="Google Shape;209;p14"/>
          <p:cNvCxnSpPr>
            <a:endCxn id="208" idx="2"/>
          </p:cNvCxnSpPr>
          <p:nvPr/>
        </p:nvCxnSpPr>
        <p:spPr>
          <a:xfrm flipH="1" rot="-5400000">
            <a:off x="4861150" y="2055500"/>
            <a:ext cx="1159500" cy="3033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0" name="Google Shape;210;p14"/>
          <p:cNvGrpSpPr/>
          <p:nvPr/>
        </p:nvGrpSpPr>
        <p:grpSpPr>
          <a:xfrm>
            <a:off x="5592550" y="3380100"/>
            <a:ext cx="1356300" cy="319200"/>
            <a:chOff x="5592550" y="2890950"/>
            <a:chExt cx="1356300" cy="319200"/>
          </a:xfrm>
        </p:grpSpPr>
        <p:sp>
          <p:nvSpPr>
            <p:cNvPr id="211" name="Google Shape;211;p14"/>
            <p:cNvSpPr/>
            <p:nvPr/>
          </p:nvSpPr>
          <p:spPr>
            <a:xfrm>
              <a:off x="5766550" y="2890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s" sz="1100" u="none" cap="none" strike="noStrike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Use after free</a:t>
              </a:r>
              <a:endParaRPr b="1" i="0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3" name="Google Shape;213;p14"/>
          <p:cNvCxnSpPr>
            <a:endCxn id="212" idx="2"/>
          </p:cNvCxnSpPr>
          <p:nvPr/>
        </p:nvCxnSpPr>
        <p:spPr>
          <a:xfrm flipH="1" rot="-5400000">
            <a:off x="4861150" y="2808300"/>
            <a:ext cx="1159500" cy="303300"/>
          </a:xfrm>
          <a:prstGeom prst="bentConnector2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200" y="692313"/>
            <a:ext cx="6283599" cy="37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3568eef5fb8_0_27" title="174223151852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88" y="426700"/>
            <a:ext cx="5968826" cy="429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250" y="688850"/>
            <a:ext cx="6601499" cy="3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225" y="576250"/>
            <a:ext cx="68675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idx="4294967295" type="ctrTitle"/>
          </p:nvPr>
        </p:nvSpPr>
        <p:spPr>
          <a:xfrm>
            <a:off x="754950" y="2893413"/>
            <a:ext cx="7634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46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Typosquatting</a:t>
            </a:r>
            <a:endParaRPr b="0" i="0" sz="46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250" y="677175"/>
            <a:ext cx="3693750" cy="22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Cuál es el porcentaje de paquetes estimados que contengan typosquatting?</a:t>
            </a:r>
            <a:endParaRPr b="0" i="0" sz="3355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Arial"/>
              <a:buNone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acuerdo a Taylor y otros, en su paper “Defending Against Package Typosquatting”, es el </a:t>
            </a:r>
            <a:r>
              <a:rPr b="0" i="0" lang="es" sz="28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3%</a:t>
            </a: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>
            <p:ph idx="4294967295"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requesys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requests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t/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idx="4294967295"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python-dotenv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dotenv-python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7275" y="1403150"/>
            <a:ext cx="4249450" cy="233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idx="4294967295"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libcurl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pycurl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t/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idx="4294967295"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jellyfish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jeIlyfish</a:t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t/>
            </a:r>
            <a:endParaRPr b="0" i="0" sz="3355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Arbitrary Code execution Strategies</a:t>
            </a:r>
            <a:endParaRPr b="0" i="0" sz="3355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Install-Time Execution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Runtime Execution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0413" y="2769950"/>
            <a:ext cx="48672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2090700" y="3937300"/>
            <a:ext cx="496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Hitchhiker’s Guide to Malicious Third-Party Dependencies. (2023). Ladisa y otros.</a:t>
            </a:r>
            <a:endParaRPr b="0"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 title="Screenshot_2025-04-22_17-11-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7225"/>
            <a:ext cx="8839202" cy="20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 title="Screenshot_2025-04-22_17-13-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525" y="205113"/>
            <a:ext cx="3696945" cy="258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Conditional Execution</a:t>
            </a:r>
            <a:endParaRPr b="0" i="0" sz="3355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 State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System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650" y="376238"/>
            <a:ext cx="48387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467825" y="2198100"/>
            <a:ext cx="1539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Fabrice malware</a:t>
            </a:r>
            <a:endParaRPr b="0" i="0" sz="3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/>
          <p:cNvPicPr preferRelativeResize="0"/>
          <p:nvPr/>
        </p:nvPicPr>
        <p:blipFill rotWithShape="1">
          <a:blip r:embed="rId3">
            <a:alphaModFix/>
          </a:blip>
          <a:srcRect b="10152" l="0" r="0" t="0"/>
          <a:stretch/>
        </p:blipFill>
        <p:spPr>
          <a:xfrm>
            <a:off x="3478263" y="95125"/>
            <a:ext cx="2187475" cy="49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467825" y="2198100"/>
            <a:ext cx="26058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Fabrice malware &gt;Platform-Agnostic Attack Trigger</a:t>
            </a:r>
            <a:endParaRPr b="0" i="0" sz="3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730"/>
              <a:buFont typeface="Arial"/>
              <a:buNone/>
            </a:pPr>
            <a:r>
              <a:rPr b="0" i="0" lang="es" sz="3355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Evasion techniques</a:t>
            </a:r>
            <a:endParaRPr b="0" i="0" sz="3355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String obfuscation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Code obfuscation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Suppress warnings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String obfuscation</a:t>
            </a:r>
            <a:endParaRPr b="0" i="0" sz="33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Encoding (e.g. Base64, hex)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Arrays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Compression (e.g. gzip)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Encryption (e.g. AES)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String Concatenation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obfuscation</a:t>
            </a:r>
            <a:endParaRPr b="0" i="0" sz="33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Encoding, Compression and Encryption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Dead/Useless Code Insertion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Code into Multiple files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Hide code into dependency tree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code into multiple dependencies</a:t>
            </a:r>
            <a:endParaRPr b="0" i="0" sz="175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Steganography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Code obfuscation</a:t>
            </a:r>
            <a:endParaRPr b="0" i="0" sz="33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 Deception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Polyglot Malwares in In-Line Assembly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263" y="1340550"/>
            <a:ext cx="6527484" cy="2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63" y="219075"/>
            <a:ext cx="6527484" cy="2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5200" y="2092325"/>
            <a:ext cx="4817925" cy="26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idx="4294967295" type="ctrTitle"/>
          </p:nvPr>
        </p:nvSpPr>
        <p:spPr>
          <a:xfrm>
            <a:off x="720000" y="7116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3355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Algunas ideas</a:t>
            </a:r>
            <a:endParaRPr b="0" i="0" sz="3355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250" y="1727450"/>
            <a:ext cx="4377600" cy="2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type="title"/>
          </p:nvPr>
        </p:nvSpPr>
        <p:spPr>
          <a:xfrm>
            <a:off x="286650" y="1977000"/>
            <a:ext cx="85707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s" sz="42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Unpacking the Threat: Malicious Packages in Pypi</a:t>
            </a:r>
            <a:endParaRPr sz="4200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3489238" y="4145275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938" y="4182900"/>
            <a:ext cx="355775" cy="3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5475" y="4182900"/>
            <a:ext cx="409281" cy="3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/>
          <p:nvPr/>
        </p:nvSpPr>
        <p:spPr>
          <a:xfrm>
            <a:off x="4157550" y="110225"/>
            <a:ext cx="46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more: github.com/davcortez/unpacking-the-threat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idx="4294967295" type="ctrTitle"/>
          </p:nvPr>
        </p:nvSpPr>
        <p:spPr>
          <a:xfrm>
            <a:off x="727950" y="1409475"/>
            <a:ext cx="49326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414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highlight>
                  <a:srgbClr val="202124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¿Cuál es el número de empresas que usan Odoo?</a:t>
            </a:r>
            <a:endParaRPr b="0" i="0" sz="2200" u="none" cap="none" strike="noStrike">
              <a:solidFill>
                <a:schemeClr val="dk1"/>
              </a:solidFill>
              <a:highlight>
                <a:srgbClr val="202124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414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202124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414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highlight>
                  <a:srgbClr val="202124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¿Cuántas de ellas usan addons disponibles en Pypi?</a:t>
            </a:r>
            <a:endParaRPr b="0" i="0" sz="2200" u="none" cap="none" strike="noStrike">
              <a:solidFill>
                <a:schemeClr val="dk1"/>
              </a:solidFill>
              <a:highlight>
                <a:srgbClr val="202124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414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202124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414"/>
              <a:buFont typeface="Arial"/>
              <a:buNone/>
            </a:pPr>
            <a:r>
              <a:rPr b="0" i="0" lang="es" sz="2200" u="none" cap="none" strike="noStrike">
                <a:solidFill>
                  <a:schemeClr val="dk1"/>
                </a:solidFill>
                <a:highlight>
                  <a:srgbClr val="202124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¿Cuál sería el impacto si su seguridad es comprometida?</a:t>
            </a:r>
            <a:endParaRPr b="0" i="0" sz="2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10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/>
        </p:nvSpPr>
        <p:spPr>
          <a:xfrm>
            <a:off x="2412300" y="3048525"/>
            <a:ext cx="431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DISCLAIMER!</a:t>
            </a:r>
            <a:endParaRPr b="0" i="0" sz="2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USED FOR EDUCATIONAL PURPOSES ONLY</a:t>
            </a:r>
            <a:endParaRPr b="0" i="0" sz="2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9050" y="432675"/>
            <a:ext cx="3479883" cy="2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38"/>
          <p:cNvCxnSpPr>
            <a:stCxn id="343" idx="6"/>
          </p:cNvCxnSpPr>
          <p:nvPr/>
        </p:nvCxnSpPr>
        <p:spPr>
          <a:xfrm>
            <a:off x="2368113" y="3333538"/>
            <a:ext cx="328200" cy="1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8"/>
          <p:cNvCxnSpPr>
            <a:stCxn id="343" idx="6"/>
            <a:endCxn id="345" idx="2"/>
          </p:cNvCxnSpPr>
          <p:nvPr/>
        </p:nvCxnSpPr>
        <p:spPr>
          <a:xfrm flipH="1" rot="10800000">
            <a:off x="2368113" y="2397538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38"/>
          <p:cNvCxnSpPr>
            <a:stCxn id="347" idx="3"/>
            <a:endCxn id="348" idx="2"/>
          </p:cNvCxnSpPr>
          <p:nvPr/>
        </p:nvCxnSpPr>
        <p:spPr>
          <a:xfrm flipH="1" rot="10800000">
            <a:off x="4426638" y="1940338"/>
            <a:ext cx="586200" cy="457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8"/>
          <p:cNvCxnSpPr>
            <a:stCxn id="347" idx="3"/>
          </p:cNvCxnSpPr>
          <p:nvPr/>
        </p:nvCxnSpPr>
        <p:spPr>
          <a:xfrm>
            <a:off x="4426638" y="2397538"/>
            <a:ext cx="298800" cy="10200"/>
          </a:xfrm>
          <a:prstGeom prst="bentConnector3">
            <a:avLst>
              <a:gd fmla="val -1170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0" name="Google Shape;350;p38"/>
          <p:cNvGrpSpPr/>
          <p:nvPr/>
        </p:nvGrpSpPr>
        <p:grpSpPr>
          <a:xfrm>
            <a:off x="5012838" y="1780738"/>
            <a:ext cx="1356300" cy="319200"/>
            <a:chOff x="5592550" y="1018950"/>
            <a:chExt cx="1356300" cy="319200"/>
          </a:xfrm>
        </p:grpSpPr>
        <p:sp>
          <p:nvSpPr>
            <p:cNvPr id="351" name="Google Shape;351;p38"/>
            <p:cNvSpPr/>
            <p:nvPr/>
          </p:nvSpPr>
          <p:spPr>
            <a:xfrm>
              <a:off x="5766550" y="10189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Víctima instala el paquete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38"/>
          <p:cNvGrpSpPr/>
          <p:nvPr/>
        </p:nvGrpSpPr>
        <p:grpSpPr>
          <a:xfrm>
            <a:off x="3070338" y="2237938"/>
            <a:ext cx="1356300" cy="319200"/>
            <a:chOff x="3650050" y="1476150"/>
            <a:chExt cx="1356300" cy="319200"/>
          </a:xfrm>
        </p:grpSpPr>
        <p:sp>
          <p:nvSpPr>
            <p:cNvPr id="347" name="Google Shape;347;p38"/>
            <p:cNvSpPr/>
            <p:nvPr/>
          </p:nvSpPr>
          <p:spPr>
            <a:xfrm>
              <a:off x="3824050" y="1476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Carga de paquete malicioso a Pypi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38"/>
          <p:cNvGrpSpPr/>
          <p:nvPr/>
        </p:nvGrpSpPr>
        <p:grpSpPr>
          <a:xfrm>
            <a:off x="1005838" y="3173938"/>
            <a:ext cx="1362275" cy="319200"/>
            <a:chOff x="1596750" y="2412150"/>
            <a:chExt cx="1362275" cy="319200"/>
          </a:xfrm>
        </p:grpSpPr>
        <p:sp>
          <p:nvSpPr>
            <p:cNvPr id="354" name="Google Shape;354;p38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Crear el paquete malicioso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38"/>
          <p:cNvSpPr/>
          <p:nvPr/>
        </p:nvSpPr>
        <p:spPr>
          <a:xfrm>
            <a:off x="3070338" y="4182538"/>
            <a:ext cx="174000" cy="174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556513" y="3722163"/>
            <a:ext cx="18831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odoo-addon-l1On-ec-ote</a:t>
            </a:r>
            <a:endParaRPr b="0" i="0" sz="1100" u="none" cap="none" strike="noStrike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469975" y="4041363"/>
            <a:ext cx="20562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https://github.com/OCA/pos</a:t>
            </a:r>
            <a:endParaRPr b="0" i="0" sz="1100" u="none" cap="none" strike="noStrike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223" y="257163"/>
            <a:ext cx="1588425" cy="1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4">
            <a:alphaModFix/>
          </a:blip>
          <a:srcRect b="0" l="0" r="42742" t="0"/>
          <a:stretch/>
        </p:blipFill>
        <p:spPr>
          <a:xfrm>
            <a:off x="4802750" y="1347475"/>
            <a:ext cx="29886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7692" y="368025"/>
            <a:ext cx="841450" cy="84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8"/>
          <p:cNvCxnSpPr>
            <a:stCxn id="351" idx="3"/>
          </p:cNvCxnSpPr>
          <p:nvPr/>
        </p:nvCxnSpPr>
        <p:spPr>
          <a:xfrm>
            <a:off x="6369138" y="1940338"/>
            <a:ext cx="491400" cy="6315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2" name="Google Shape;362;p38"/>
          <p:cNvGrpSpPr/>
          <p:nvPr/>
        </p:nvGrpSpPr>
        <p:grpSpPr>
          <a:xfrm>
            <a:off x="6770388" y="2475988"/>
            <a:ext cx="1398700" cy="319200"/>
            <a:chOff x="5592550" y="1091550"/>
            <a:chExt cx="1398700" cy="319200"/>
          </a:xfrm>
        </p:grpSpPr>
        <p:sp>
          <p:nvSpPr>
            <p:cNvPr id="363" name="Google Shape;363;p38"/>
            <p:cNvSpPr/>
            <p:nvPr/>
          </p:nvSpPr>
          <p:spPr>
            <a:xfrm>
              <a:off x="5808950" y="10915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Exfil Data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s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(Ssh keys, variables de entorno, etc..)</a:t>
              </a:r>
              <a:endParaRPr b="0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5592550" y="1164150"/>
              <a:ext cx="174000" cy="174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5" name="Google Shape;36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7704" y="3059147"/>
            <a:ext cx="3394567" cy="8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75" y="1101250"/>
            <a:ext cx="18573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975" y="953650"/>
            <a:ext cx="45720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/>
        </p:nvSpPr>
        <p:spPr>
          <a:xfrm>
            <a:off x="2406150" y="1730550"/>
            <a:ext cx="433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Caso `fshec2`</a:t>
            </a:r>
            <a:endParaRPr b="0" i="0" sz="36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/>
        </p:nvSpPr>
        <p:spPr>
          <a:xfrm>
            <a:off x="2319550" y="3929375"/>
            <a:ext cx="40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python bytecode bites. (Reversing Labs)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2525" y="813925"/>
            <a:ext cx="5309850" cy="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875" y="1942875"/>
            <a:ext cx="5323148" cy="17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/>
        </p:nvSpPr>
        <p:spPr>
          <a:xfrm>
            <a:off x="2328575" y="4317150"/>
            <a:ext cx="40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python bytecode bites. (Reversing Labs)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238" y="579088"/>
            <a:ext cx="5900472" cy="3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961" y="519763"/>
            <a:ext cx="5492076" cy="41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 txBox="1"/>
          <p:nvPr/>
        </p:nvSpPr>
        <p:spPr>
          <a:xfrm>
            <a:off x="2534100" y="4671200"/>
            <a:ext cx="40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python bytecode bites. (Reversing Labs)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/>
        </p:nvSpPr>
        <p:spPr>
          <a:xfrm>
            <a:off x="2412300" y="3558113"/>
            <a:ext cx="43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</a:t>
            </a:r>
            <a:endParaRPr b="0" i="0" sz="24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1" name="Google Shape;4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438" y="738188"/>
            <a:ext cx="4247136" cy="27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713" y="152400"/>
            <a:ext cx="46925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idx="4294967295" type="ctrTitle"/>
          </p:nvPr>
        </p:nvSpPr>
        <p:spPr>
          <a:xfrm>
            <a:off x="718625" y="1321200"/>
            <a:ext cx="45654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Whoami</a:t>
            </a:r>
            <a:endParaRPr b="0" i="0" sz="28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5555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David Cortez  🇪🇨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Desarrollador Backend.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research en mi tiempo libre.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Founder of Kernel Chaos Community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475" y="1427750"/>
            <a:ext cx="2288000" cy="2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718613" y="4164575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5313" y="4202200"/>
            <a:ext cx="355775" cy="3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74850" y="4202200"/>
            <a:ext cx="409281" cy="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6"/>
          <p:cNvPicPr preferRelativeResize="0"/>
          <p:nvPr/>
        </p:nvPicPr>
        <p:blipFill rotWithShape="1">
          <a:blip r:embed="rId3">
            <a:alphaModFix/>
          </a:blip>
          <a:srcRect b="0" l="0" r="7561" t="0"/>
          <a:stretch/>
        </p:blipFill>
        <p:spPr>
          <a:xfrm>
            <a:off x="1642300" y="518775"/>
            <a:ext cx="5859400" cy="41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37663"/>
            <a:ext cx="8839200" cy="426817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 txBox="1"/>
          <p:nvPr/>
        </p:nvSpPr>
        <p:spPr>
          <a:xfrm>
            <a:off x="1467600" y="4705825"/>
            <a:ext cx="64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Fuente: https://github.com/pypi/warehouse/milestone/16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213" y="869100"/>
            <a:ext cx="5787580" cy="34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/>
        </p:nvSpPr>
        <p:spPr>
          <a:xfrm>
            <a:off x="2899200" y="1925250"/>
            <a:ext cx="334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PEP 458</a:t>
            </a:r>
            <a:endParaRPr b="0" i="0" sz="36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PEP 480</a:t>
            </a:r>
            <a:endParaRPr b="0" i="0" sz="36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13" y="152400"/>
            <a:ext cx="76299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3568eef5fb8_0_12" title="Screenshot_2025-04-23_10-10-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0838"/>
            <a:ext cx="8839201" cy="328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3568eef5fb8_0_17" title="Screenshot_2025-04-23_15-19-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1163"/>
            <a:ext cx="8839201" cy="4221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3568eef5fb8_0_22" title="Screenshot_2025-04-23_22-04-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13" y="602451"/>
            <a:ext cx="7206975" cy="3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650" y="152400"/>
            <a:ext cx="56487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1321" y="346175"/>
            <a:ext cx="4582100" cy="22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125" y="2720700"/>
            <a:ext cx="3920492" cy="22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idx="4294967295" type="ctrTitle"/>
          </p:nvPr>
        </p:nvSpPr>
        <p:spPr>
          <a:xfrm>
            <a:off x="718625" y="787800"/>
            <a:ext cx="56088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Agenda</a:t>
            </a:r>
            <a:endParaRPr b="0" i="0" sz="28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5555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Conceptos principales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PyPi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Técnicas para distribuir paquetes maliciosos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Casos de paquetes maliciosos en PyPi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5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852"/>
              <a:buFont typeface="Montserrat Medium"/>
              <a:buChar char="●"/>
            </a:pPr>
            <a:r>
              <a:rPr b="0" i="0" lang="es" sz="202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Cómo podemos protegernos?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489238" y="4145275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938" y="4182900"/>
            <a:ext cx="355775" cy="3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5475" y="4182900"/>
            <a:ext cx="409281" cy="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idx="4294967295" type="ctrTitle"/>
          </p:nvPr>
        </p:nvSpPr>
        <p:spPr>
          <a:xfrm>
            <a:off x="720000" y="940200"/>
            <a:ext cx="77664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Entonces, qué podemos hacer?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575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Hacer la debida diligencia antes de descargar y ejecutar paquetes de fuentes 3ras). 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○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Nombre similar a otros existentes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○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Fecha que fue agregado a Pypi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○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Descripción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○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Autor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○"/>
            </a:pPr>
            <a:r>
              <a:rPr b="0" i="0" lang="es" sz="17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Enlace a repositorio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5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Apoyarse de herramientas como pypi-scan o package-analysis para el análisis.</a:t>
            </a:r>
            <a:endParaRPr b="0" i="0" sz="17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idx="4294967295" type="ctrTitle"/>
          </p:nvPr>
        </p:nvSpPr>
        <p:spPr>
          <a:xfrm>
            <a:off x="720000" y="9402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Entonces, qué podemos hacer?</a:t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Priorizar la seguridad en el proceso de desarrollo. Implementado medidas de seguridad robustas como: code reviews, pruebas automatizadas, entre otras, para identificar y remediar vulnerabilidades antes del desarrollo.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Estar al día con las actualizaciones y parches de seguridad.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Educación en temas de seguridad informática.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idx="4294967295" type="ctrTitle"/>
          </p:nvPr>
        </p:nvSpPr>
        <p:spPr>
          <a:xfrm>
            <a:off x="720000" y="940200"/>
            <a:ext cx="78696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3703"/>
              <a:buFont typeface="Arial"/>
              <a:buNone/>
            </a:pPr>
            <a:r>
              <a:rPr b="0" i="0" lang="es" sz="30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Entonces, qué podemos hacer?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5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Usar un Artifact registry (jfrog, google)</a:t>
            </a:r>
            <a:endParaRPr b="0" i="0" sz="15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5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ejecutar pip como usuario root</a:t>
            </a:r>
            <a:endParaRPr b="0" i="0" sz="15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5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Reportar paquetes maliciosos</a:t>
            </a:r>
            <a:endParaRPr b="0" i="0" sz="15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18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5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caso de trabajar con pip, usar el modo hash-check</a:t>
            </a:r>
            <a:endParaRPr b="0" i="0" sz="15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 txBox="1"/>
          <p:nvPr>
            <p:ph idx="4294967295" type="ctrTitle"/>
          </p:nvPr>
        </p:nvSpPr>
        <p:spPr>
          <a:xfrm>
            <a:off x="720000" y="1016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4276"/>
              <a:buFont typeface="Arial"/>
              <a:buNone/>
            </a:pPr>
            <a:r>
              <a:rPr b="0" i="0" lang="es" sz="33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Algunas ideas para identificar Typosquatting packages.</a:t>
            </a:r>
            <a:endParaRPr b="0" i="0" sz="33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Levenshtein distance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86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175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Damerau-Levenshtein distance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idx="4294967295" type="ctrTitle"/>
          </p:nvPr>
        </p:nvSpPr>
        <p:spPr>
          <a:xfrm>
            <a:off x="720000" y="1321200"/>
            <a:ext cx="7697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Tools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500" y="1921275"/>
            <a:ext cx="5697000" cy="28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idx="4294967295" type="ctrTitle"/>
          </p:nvPr>
        </p:nvSpPr>
        <p:spPr>
          <a:xfrm>
            <a:off x="720000" y="1321200"/>
            <a:ext cx="7697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Tools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0" name="Google Shape;4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3688" y="2000250"/>
            <a:ext cx="40100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>
            <p:ph idx="4294967295" type="ctrTitle"/>
          </p:nvPr>
        </p:nvSpPr>
        <p:spPr>
          <a:xfrm>
            <a:off x="720000" y="1321200"/>
            <a:ext cx="7697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Tools</a:t>
            </a:r>
            <a:endParaRPr b="0" i="0" sz="175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6" name="Google Shape;4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263" y="1990200"/>
            <a:ext cx="4994865" cy="28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/>
          <p:nvPr>
            <p:ph idx="4294967295"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5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“Ensure that you know what software is being used and establish the criticality of each tool.”  -by Dustin S. Sachs</a:t>
            </a:r>
            <a:endParaRPr b="0" i="0" sz="25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2" name="Google Shape;502;p60"/>
          <p:cNvSpPr txBox="1"/>
          <p:nvPr/>
        </p:nvSpPr>
        <p:spPr>
          <a:xfrm>
            <a:off x="3842238" y="4248850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463" y="4286475"/>
            <a:ext cx="355775" cy="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1"/>
          <p:cNvSpPr txBox="1"/>
          <p:nvPr>
            <p:ph idx="4294967295" type="ctrTitle"/>
          </p:nvPr>
        </p:nvSpPr>
        <p:spPr>
          <a:xfrm>
            <a:off x="727950" y="3806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5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Recursos</a:t>
            </a:r>
            <a:endParaRPr b="0" i="0" sz="25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4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0" i="0" lang="es" sz="1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Blogs/Websites</a:t>
            </a:r>
            <a:endParaRPr b="0" i="0" sz="16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https://github.com/pypi/warehouse/issues/5117.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0" i="0" lang="es" sz="1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Papers</a:t>
            </a: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The Hitchhiker’s Guide to Malicious Third-Party Dependencies. (2023). Piergiorgio Ladisa, Merve Sahin, Serena Elisa Ponta, Marco Rosa, Matias Martinez, Olivier Barais.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Backstabber's Knife Collection: A Review of Open Source Software Supply Chain Attacks. (2020). Marc Ohm, Henrik Plate, Arnold Sykosch, Michael Meier.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0" i="0" lang="es" sz="1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Malware packages</a:t>
            </a:r>
            <a:endParaRPr b="0" i="0" sz="16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https://github.com/rsc-dev/pypi_malware.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3842238" y="4248850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463" y="4286475"/>
            <a:ext cx="355775" cy="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idx="4294967295" type="ctrTitle"/>
          </p:nvPr>
        </p:nvSpPr>
        <p:spPr>
          <a:xfrm>
            <a:off x="727950" y="3806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25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Recursos</a:t>
            </a:r>
            <a:endParaRPr b="0" i="0" sz="25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4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0" i="0" lang="es" sz="1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Blogs/Websites</a:t>
            </a:r>
            <a:endParaRPr b="0" i="0" sz="16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https://www.reversinglabs.com/blog/when-python-bytecode-bites-back-who-checks-the-contents-of-compiled-python-files</a:t>
            </a: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https://peps.python.org/pep-0458/</a:t>
            </a: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https://peps.python.org/pep-0480/</a:t>
            </a: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https://jfrog.com/blog/revival-hijack-pypi-hijack-technique-exploited-22k-packages-at-risk/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r>
              <a:rPr b="0" i="0" lang="es" sz="16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Papers</a:t>
            </a: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Defending Against Package Typosquatting. (2022). Duc-Ly Vu, Zhary Newman, John Speed Meyers.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	A Benchmark Comparison of Python Malware Detection Approaches. (2022). Duc-Ly Vu, Zachary Newman, John Speed Meyers.</a:t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6" name="Google Shape;516;p62"/>
          <p:cNvSpPr txBox="1"/>
          <p:nvPr/>
        </p:nvSpPr>
        <p:spPr>
          <a:xfrm>
            <a:off x="3842238" y="4248850"/>
            <a:ext cx="1815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s" sz="1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@davcortez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6463" y="4286475"/>
            <a:ext cx="355775" cy="3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idx="4294967295" type="ctrTitle"/>
          </p:nvPr>
        </p:nvSpPr>
        <p:spPr>
          <a:xfrm>
            <a:off x="720000" y="13212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s" sz="2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Conceptos fundamentales</a:t>
            </a:r>
            <a:endParaRPr b="0" i="0" sz="2800" u="none" cap="none" strike="noStrike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Malware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Arbitrary Code Execution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Medium"/>
              <a:buChar char="●"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Package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3568eef5fb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500" y="152400"/>
            <a:ext cx="7119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2527950" y="1027950"/>
            <a:ext cx="42768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Pypi numbers</a:t>
            </a:r>
            <a:endParaRPr b="0" i="0" sz="25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630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262</a:t>
            </a: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projects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929,224 users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server &gt; 900 terabytes/day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servers &gt; 2 billion requests/day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927100" y="3759050"/>
            <a:ext cx="328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Fuentes: 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https://pypi.org/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https://di.dev/powering-pypi</a:t>
            </a:r>
            <a:endParaRPr b="0" i="0" sz="12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